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8" d="100"/>
          <a:sy n="68" d="100"/>
        </p:scale>
        <p:origin x="-13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5C9-34F2-4859-BFB2-022404B5245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CEA1-8952-4878-BC59-68681829C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030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5C9-34F2-4859-BFB2-022404B5245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CEA1-8952-4878-BC59-68681829C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498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5C9-34F2-4859-BFB2-022404B5245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CEA1-8952-4878-BC59-68681829C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704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5C9-34F2-4859-BFB2-022404B5245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CEA1-8952-4878-BC59-68681829C83F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2704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5C9-34F2-4859-BFB2-022404B5245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CEA1-8952-4878-BC59-68681829C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625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5C9-34F2-4859-BFB2-022404B5245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CEA1-8952-4878-BC59-68681829C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3749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5C9-34F2-4859-BFB2-022404B5245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CEA1-8952-4878-BC59-68681829C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098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5C9-34F2-4859-BFB2-022404B5245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CEA1-8952-4878-BC59-68681829C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504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5C9-34F2-4859-BFB2-022404B5245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CEA1-8952-4878-BC59-68681829C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72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5C9-34F2-4859-BFB2-022404B5245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CEA1-8952-4878-BC59-68681829C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07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5C9-34F2-4859-BFB2-022404B5245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CEA1-8952-4878-BC59-68681829C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240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5C9-34F2-4859-BFB2-022404B5245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CEA1-8952-4878-BC59-68681829C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107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5C9-34F2-4859-BFB2-022404B5245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CEA1-8952-4878-BC59-68681829C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571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5C9-34F2-4859-BFB2-022404B5245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CEA1-8952-4878-BC59-68681829C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731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5C9-34F2-4859-BFB2-022404B5245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CEA1-8952-4878-BC59-68681829C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385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5C9-34F2-4859-BFB2-022404B5245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CEA1-8952-4878-BC59-68681829C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927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65C9-34F2-4859-BFB2-022404B5245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CEA1-8952-4878-BC59-68681829C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12A65C9-34F2-4859-BFB2-022404B52457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6CEA1-8952-4878-BC59-68681829C8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5484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etidor.ru/obrazovanie/novyi-trend-pochemu-rossiiskie-vypuskniki-otkazyvayutsya-ot-vysshego-obrazovaniya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letidor.ru/obrazovanie/kak-devyatiklassniku-poluchit-zachet-po-itogovomu-sobesedovaniyu-po-russkomu-yazyku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5400" b="1" dirty="0"/>
              <a:t>Самые «коварные» моменты на ЕГЭ по русскому языку: как не повторять </a:t>
            </a:r>
            <a:r>
              <a:rPr lang="ru-RU" sz="5400" b="1" dirty="0" smtClean="0"/>
              <a:t>ошибки.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66342" y="5674688"/>
            <a:ext cx="8825658" cy="861420"/>
          </a:xfrm>
        </p:spPr>
        <p:txBody>
          <a:bodyPr/>
          <a:lstStyle/>
          <a:p>
            <a:pPr algn="r"/>
            <a:r>
              <a:rPr lang="ru-RU" dirty="0" smtClean="0"/>
              <a:t>Подготовила </a:t>
            </a:r>
            <a:r>
              <a:rPr lang="ru-RU" dirty="0" err="1"/>
              <a:t>Харавлёва</a:t>
            </a:r>
            <a:r>
              <a:rPr lang="ru-RU" dirty="0"/>
              <a:t> Е.В</a:t>
            </a:r>
            <a:r>
              <a:rPr lang="ru-RU" dirty="0" smtClean="0"/>
              <a:t>. Учитель русского языка и литературы </a:t>
            </a:r>
            <a:r>
              <a:rPr lang="ru-RU" dirty="0"/>
              <a:t>МОУ </a:t>
            </a:r>
            <a:r>
              <a:rPr lang="ru-RU" dirty="0" smtClean="0"/>
              <a:t>«Дмитриевская СОШ»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6666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Задание 25. Тема «Средства связи предложений в тексте»</a:t>
            </a:r>
            <a:endParaRPr lang="ru-RU" dirty="0"/>
          </a:p>
          <a:p>
            <a:r>
              <a:rPr lang="ru-RU" dirty="0"/>
              <a:t>Здесь выпускники прошлого года допускали ошибки в определении разряда местоимений. А ведь местоимения довольно часто позволяют установить связь между предложениями.</a:t>
            </a:r>
          </a:p>
          <a:p>
            <a:r>
              <a:rPr lang="ru-RU" dirty="0"/>
              <a:t>Например: </a:t>
            </a:r>
            <a:r>
              <a:rPr lang="ru-RU" i="1" dirty="0"/>
              <a:t>Лена подошла к отцу. </a:t>
            </a:r>
            <a:r>
              <a:rPr lang="ru-RU" b="1" i="1" dirty="0"/>
              <a:t>Его</a:t>
            </a:r>
            <a:r>
              <a:rPr lang="ru-RU" i="1" dirty="0"/>
              <a:t> (притяжательное местоимение) глаза светились от радости. НО: Лена подошла к отцу. </a:t>
            </a:r>
            <a:r>
              <a:rPr lang="ru-RU" b="1" i="1" dirty="0"/>
              <a:t>Его</a:t>
            </a:r>
            <a:r>
              <a:rPr lang="ru-RU" i="1" dirty="0"/>
              <a:t> (личное местоимение) девочка не видела год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604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Предложение может содержать местоимение, но данная часть речи не участвует в связи предложений.</a:t>
            </a:r>
            <a:endParaRPr lang="ru-RU" dirty="0"/>
          </a:p>
          <a:p>
            <a:r>
              <a:rPr lang="ru-RU" dirty="0"/>
              <a:t>Например: </a:t>
            </a:r>
            <a:r>
              <a:rPr lang="ru-RU" i="1" dirty="0"/>
              <a:t>Сейчас ощущение этой </a:t>
            </a:r>
            <a:r>
              <a:rPr lang="ru-RU" i="1" dirty="0" err="1"/>
              <a:t>высокости</a:t>
            </a:r>
            <a:r>
              <a:rPr lang="ru-RU" i="1" dirty="0"/>
              <a:t> на костлявой хребтине животного было странным – тревожным, но радостным. </a:t>
            </a:r>
            <a:r>
              <a:rPr lang="ru-RU" b="1" i="1" dirty="0"/>
              <a:t>Я</a:t>
            </a:r>
            <a:r>
              <a:rPr lang="ru-RU" i="1" dirty="0"/>
              <a:t> ударила Мальчика пятками по бокам, и </a:t>
            </a:r>
            <a:r>
              <a:rPr lang="ru-RU" b="1" i="1" dirty="0"/>
              <a:t>он</a:t>
            </a:r>
            <a:r>
              <a:rPr lang="ru-RU" i="1" dirty="0"/>
              <a:t> поскакал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1583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Задание 9. Тема «Правописание безударных гласных в корне слова»</a:t>
            </a:r>
            <a:endParaRPr lang="ru-RU" dirty="0"/>
          </a:p>
          <a:p>
            <a:r>
              <a:rPr lang="ru-RU" dirty="0"/>
              <a:t>В этом задании </a:t>
            </a:r>
            <a:r>
              <a:rPr lang="ru-RU" u="sng" dirty="0">
                <a:hlinkClick r:id="rId2"/>
              </a:rPr>
              <a:t>выпускникам</a:t>
            </a:r>
            <a:r>
              <a:rPr lang="ru-RU" dirty="0"/>
              <a:t> необходимо отличать корни с чередующимися гласными от омонимичных корней с проверяемыми гласными. Например: </a:t>
            </a:r>
            <a:r>
              <a:rPr lang="ru-RU" i="1" dirty="0"/>
              <a:t>загорал, пригорел – горевать, пригорюнился; замирать, обмер – примирил, примеряли; касание – косили, косички)</a:t>
            </a:r>
            <a:r>
              <a:rPr lang="ru-RU" dirty="0"/>
              <a:t>.</a:t>
            </a:r>
          </a:p>
          <a:p>
            <a:r>
              <a:rPr lang="ru-RU" dirty="0"/>
              <a:t>Кроме того, не следует путать проверяемые безударные гласные в корне слова со случаями, в которых гласные не проверяются ударением </a:t>
            </a:r>
            <a:r>
              <a:rPr lang="ru-RU" i="1" dirty="0"/>
              <a:t>(выл</a:t>
            </a:r>
            <a:r>
              <a:rPr lang="ru-RU" b="1" i="1" dirty="0"/>
              <a:t>е</a:t>
            </a:r>
            <a:r>
              <a:rPr lang="ru-RU" i="1" dirty="0"/>
              <a:t>тать – пол</a:t>
            </a:r>
            <a:r>
              <a:rPr lang="ru-RU" b="1" i="1" dirty="0"/>
              <a:t>ё</a:t>
            </a:r>
            <a:r>
              <a:rPr lang="ru-RU" i="1" dirty="0"/>
              <a:t>т, изд</a:t>
            </a:r>
            <a:r>
              <a:rPr lang="ru-RU" b="1" i="1" dirty="0"/>
              <a:t>а</a:t>
            </a:r>
            <a:r>
              <a:rPr lang="ru-RU" i="1" dirty="0"/>
              <a:t>вать – изд</a:t>
            </a:r>
            <a:r>
              <a:rPr lang="ru-RU" b="1" i="1" dirty="0"/>
              <a:t>а</a:t>
            </a:r>
            <a:r>
              <a:rPr lang="ru-RU" i="1" dirty="0"/>
              <a:t>ть; т</a:t>
            </a:r>
            <a:r>
              <a:rPr lang="ru-RU" b="1" i="1" dirty="0"/>
              <a:t>е</a:t>
            </a:r>
            <a:r>
              <a:rPr lang="ru-RU" i="1" dirty="0"/>
              <a:t>традь, б</a:t>
            </a:r>
            <a:r>
              <a:rPr lang="ru-RU" b="1" i="1" dirty="0"/>
              <a:t>а</a:t>
            </a:r>
            <a:r>
              <a:rPr lang="ru-RU" i="1" dirty="0"/>
              <a:t>гровый)</a:t>
            </a:r>
            <a:r>
              <a:rPr lang="ru-RU" dirty="0"/>
              <a:t>.</a:t>
            </a:r>
          </a:p>
          <a:p>
            <a:r>
              <a:rPr lang="ru-RU" dirty="0"/>
              <a:t>Помните, что встречаются слова, у которых в корне есть и безударный гласный, проверяемый ударением, и безударный непроверяемый гласный (б</a:t>
            </a:r>
            <a:r>
              <a:rPr lang="ru-RU" b="1" dirty="0"/>
              <a:t>а</a:t>
            </a:r>
            <a:r>
              <a:rPr lang="ru-RU" dirty="0"/>
              <a:t>хр</a:t>
            </a:r>
            <a:r>
              <a:rPr lang="ru-RU" b="1" dirty="0"/>
              <a:t>о</a:t>
            </a:r>
            <a:r>
              <a:rPr lang="ru-RU" dirty="0"/>
              <a:t>ма – бахр</a:t>
            </a:r>
            <a:r>
              <a:rPr lang="ru-RU" b="1" dirty="0"/>
              <a:t>о</a:t>
            </a:r>
            <a:r>
              <a:rPr lang="ru-RU" dirty="0"/>
              <a:t>мчатый; м</a:t>
            </a:r>
            <a:r>
              <a:rPr lang="ru-RU" b="1" dirty="0"/>
              <a:t>и</a:t>
            </a:r>
            <a:r>
              <a:rPr lang="ru-RU" dirty="0"/>
              <a:t>н</a:t>
            </a:r>
            <a:r>
              <a:rPr lang="ru-RU" b="1" dirty="0"/>
              <a:t>и</a:t>
            </a:r>
            <a:r>
              <a:rPr lang="ru-RU" dirty="0"/>
              <a:t>стерство – мин</a:t>
            </a:r>
            <a:r>
              <a:rPr lang="ru-RU" b="1" dirty="0"/>
              <a:t>и</a:t>
            </a:r>
            <a:r>
              <a:rPr lang="ru-RU" dirty="0"/>
              <a:t>стр).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0324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Задание 10. Тема «Правописание приставок и </a:t>
            </a:r>
            <a:r>
              <a:rPr lang="ru-RU" b="1" dirty="0" err="1"/>
              <a:t>околоприставочных</a:t>
            </a:r>
            <a:r>
              <a:rPr lang="ru-RU" b="1" dirty="0"/>
              <a:t> орфограмм»</a:t>
            </a:r>
            <a:endParaRPr lang="ru-RU" dirty="0"/>
          </a:p>
          <a:p>
            <a:r>
              <a:rPr lang="ru-RU" dirty="0"/>
              <a:t>Сложность при выполнении данного задания испытывают выпускники, которые не овладели правилами правописания приставок, особенно приставок ПРЕ- и ПРИ- .</a:t>
            </a:r>
          </a:p>
          <a:p>
            <a:r>
              <a:rPr lang="ru-RU" dirty="0"/>
              <a:t>Например, </a:t>
            </a:r>
            <a:r>
              <a:rPr lang="ru-RU" i="1" dirty="0"/>
              <a:t>преходящий момент – приходящая няня, предать друга – придать яркость краскам, предел терпению – придел в церкви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7637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2400" b="1" dirty="0"/>
              <a:t>Задание 11. Тема «Правописание суффиксов разных частей речи»</a:t>
            </a:r>
            <a:endParaRPr lang="ru-RU" sz="2400" dirty="0"/>
          </a:p>
          <a:p>
            <a:r>
              <a:rPr lang="ru-RU" dirty="0"/>
              <a:t>При его выполнении нужно владеть правописными навыками, которые касаются разных частей речи. Кроме того, следует знать слова-исключения.</a:t>
            </a:r>
          </a:p>
          <a:p>
            <a:r>
              <a:rPr lang="ru-RU" dirty="0"/>
              <a:t>Например, суффиксы глаголов -</a:t>
            </a:r>
            <a:r>
              <a:rPr lang="ru-RU" dirty="0" err="1"/>
              <a:t>ыва</a:t>
            </a:r>
            <a:r>
              <a:rPr lang="ru-RU" dirty="0"/>
              <a:t>-(-ива-)/-</a:t>
            </a:r>
            <a:r>
              <a:rPr lang="ru-RU" dirty="0" err="1"/>
              <a:t>ова</a:t>
            </a:r>
            <a:r>
              <a:rPr lang="ru-RU" dirty="0"/>
              <a:t>-(-</a:t>
            </a:r>
            <a:r>
              <a:rPr lang="ru-RU" dirty="0" err="1"/>
              <a:t>ева</a:t>
            </a:r>
            <a:r>
              <a:rPr lang="ru-RU" dirty="0"/>
              <a:t>-) подчиняются определенному правилу, но нельзя забывать про такие слова, как </a:t>
            </a:r>
            <a:r>
              <a:rPr lang="ru-RU" i="1" dirty="0"/>
              <a:t>затм</a:t>
            </a:r>
            <a:r>
              <a:rPr lang="ru-RU" b="1" i="1" dirty="0"/>
              <a:t>и</a:t>
            </a:r>
            <a:r>
              <a:rPr lang="ru-RU" i="1" dirty="0"/>
              <a:t>ть-затм</a:t>
            </a:r>
            <a:r>
              <a:rPr lang="ru-RU" b="1" i="1" dirty="0"/>
              <a:t>е</a:t>
            </a:r>
            <a:r>
              <a:rPr lang="ru-RU" i="1" dirty="0"/>
              <a:t>вать, продл</a:t>
            </a:r>
            <a:r>
              <a:rPr lang="ru-RU" b="1" i="1" dirty="0"/>
              <a:t>и</a:t>
            </a:r>
            <a:r>
              <a:rPr lang="ru-RU" i="1" dirty="0"/>
              <a:t>ть-продл</a:t>
            </a:r>
            <a:r>
              <a:rPr lang="ru-RU" b="1" i="1" dirty="0"/>
              <a:t>е</a:t>
            </a:r>
            <a:r>
              <a:rPr lang="ru-RU" i="1" dirty="0"/>
              <a:t>вать, застр</a:t>
            </a:r>
            <a:r>
              <a:rPr lang="ru-RU" b="1" i="1" dirty="0"/>
              <a:t>я</a:t>
            </a:r>
            <a:r>
              <a:rPr lang="ru-RU" i="1" dirty="0"/>
              <a:t>ть-застр</a:t>
            </a:r>
            <a:r>
              <a:rPr lang="ru-RU" b="1" i="1" dirty="0"/>
              <a:t>е</a:t>
            </a:r>
            <a:r>
              <a:rPr lang="ru-RU" i="1" dirty="0"/>
              <a:t>вать</a:t>
            </a:r>
            <a:r>
              <a:rPr lang="ru-RU" dirty="0"/>
              <a:t>.</a:t>
            </a:r>
          </a:p>
          <a:p>
            <a:r>
              <a:rPr lang="ru-RU" dirty="0"/>
              <a:t>Или возьмем правописание суффиксов имен прилагательных </a:t>
            </a:r>
            <a:r>
              <a:rPr lang="ru-RU" i="1" dirty="0"/>
              <a:t>-ив-/-ев-</a:t>
            </a:r>
            <a:r>
              <a:rPr lang="ru-RU" dirty="0"/>
              <a:t>.</a:t>
            </a:r>
          </a:p>
          <a:p>
            <a:r>
              <a:rPr lang="ru-RU" i="1" dirty="0"/>
              <a:t>Как известно, здесь все зависит от ударения, но существуют два слова, не подчиняющихся общему правилу: милостивый и юродивый – это слова-исключения.</a:t>
            </a:r>
            <a:endParaRPr lang="ru-RU" dirty="0"/>
          </a:p>
          <a:p>
            <a:r>
              <a:rPr lang="ru-RU" dirty="0"/>
              <a:t>При выполнении задания 11 важно не допустить ошибки в определении морфемного состава слова. Например, _обид-</a:t>
            </a:r>
            <a:r>
              <a:rPr lang="ru-RU" b="1" dirty="0" err="1"/>
              <a:t>чив</a:t>
            </a:r>
            <a:r>
              <a:rPr lang="ru-RU" dirty="0"/>
              <a:t>-</a:t>
            </a:r>
            <a:r>
              <a:rPr lang="ru-RU" dirty="0" err="1"/>
              <a:t>ый</a:t>
            </a:r>
            <a:r>
              <a:rPr lang="ru-RU" dirty="0"/>
              <a:t> – гуттаперч-</a:t>
            </a:r>
            <a:r>
              <a:rPr lang="ru-RU" b="1" dirty="0"/>
              <a:t>ев</a:t>
            </a:r>
            <a:r>
              <a:rPr lang="ru-RU" dirty="0"/>
              <a:t>-</a:t>
            </a:r>
            <a:r>
              <a:rPr lang="ru-RU" dirty="0" err="1"/>
              <a:t>ый</a:t>
            </a:r>
            <a:r>
              <a:rPr lang="ru-RU" dirty="0"/>
              <a:t>**.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5901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Задание 12. Тема «Правописание личных окончаний глаголов и суффиксов причастий»</a:t>
            </a:r>
            <a:endParaRPr lang="ru-RU" dirty="0"/>
          </a:p>
          <a:p>
            <a:r>
              <a:rPr lang="ru-RU" dirty="0"/>
              <a:t>Если выпускник знает спряжение глаголов, помнит глаголы-исключения из I и II спряжения, то он справится с заданием 12 лишь наполовину.</a:t>
            </a:r>
          </a:p>
          <a:p>
            <a:r>
              <a:rPr lang="ru-RU" dirty="0"/>
              <a:t>Не забывайте, что встречаются глаголы с изначально ударным окончанием, однако у таких глаголов приставка ВЫ- «перетягивает» ударение на себя.</a:t>
            </a:r>
          </a:p>
          <a:p>
            <a:r>
              <a:rPr lang="ru-RU" i="1" dirty="0"/>
              <a:t>В этом случае следует убрать приставку, тем самым окончание станет ударным.</a:t>
            </a:r>
            <a:endParaRPr lang="ru-RU" dirty="0"/>
          </a:p>
          <a:p>
            <a:r>
              <a:rPr lang="ru-RU" dirty="0"/>
              <a:t>Например, </a:t>
            </a:r>
            <a:r>
              <a:rPr lang="ru-RU" b="1" dirty="0"/>
              <a:t>выгор</a:t>
            </a:r>
            <a:r>
              <a:rPr lang="ru-RU" dirty="0"/>
              <a:t>и</a:t>
            </a:r>
            <a:r>
              <a:rPr lang="ru-RU" b="1" dirty="0"/>
              <a:t>т – </a:t>
            </a:r>
            <a:r>
              <a:rPr lang="ru-RU" b="1" dirty="0" err="1"/>
              <a:t>гор</a:t>
            </a:r>
            <a:r>
              <a:rPr lang="ru-RU" dirty="0" err="1"/>
              <a:t>И</a:t>
            </a:r>
            <a:r>
              <a:rPr lang="ru-RU" b="1" dirty="0" err="1"/>
              <a:t>т</a:t>
            </a:r>
            <a:r>
              <a:rPr lang="ru-RU" b="1" dirty="0"/>
              <a:t>, высп</a:t>
            </a:r>
            <a:r>
              <a:rPr lang="ru-RU" dirty="0"/>
              <a:t>я</a:t>
            </a:r>
            <a:r>
              <a:rPr lang="ru-RU" b="1" dirty="0"/>
              <a:t>тся – </a:t>
            </a:r>
            <a:r>
              <a:rPr lang="ru-RU" b="1" dirty="0" err="1"/>
              <a:t>сп</a:t>
            </a:r>
            <a:r>
              <a:rPr lang="ru-RU" dirty="0" err="1"/>
              <a:t>Я</a:t>
            </a:r>
            <a:r>
              <a:rPr lang="ru-RU" b="1" dirty="0" err="1"/>
              <a:t>т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6809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Если пишем окончания глаголов настоящего и будущего времени, суффиксы причастий настоящего времени, то обращаемся к спряжению глагола. Например, </a:t>
            </a:r>
            <a:r>
              <a:rPr lang="ru-RU" i="1" dirty="0"/>
              <a:t>клеить – II </a:t>
            </a:r>
            <a:r>
              <a:rPr lang="ru-RU" i="1" dirty="0" err="1"/>
              <a:t>спр</a:t>
            </a:r>
            <a:r>
              <a:rPr lang="ru-RU" i="1" dirty="0"/>
              <a:t>. – клеит, клеят, клеящий</a:t>
            </a:r>
            <a:r>
              <a:rPr lang="ru-RU" dirty="0"/>
              <a:t>. А если пишем суффиксы глаголов и причастий прошедшего времени, то неминуемо обращаемся к суффиксу инфинитива. Например, </a:t>
            </a:r>
            <a:r>
              <a:rPr lang="ru-RU" i="1" dirty="0" err="1"/>
              <a:t>увид</a:t>
            </a:r>
            <a:r>
              <a:rPr lang="ru-RU" i="1" dirty="0"/>
              <a:t>..л – </a:t>
            </a:r>
            <a:r>
              <a:rPr lang="ru-RU" i="1" dirty="0" err="1"/>
              <a:t>увидЕть</a:t>
            </a:r>
            <a:r>
              <a:rPr lang="ru-RU" i="1" dirty="0"/>
              <a:t> – </a:t>
            </a:r>
            <a:r>
              <a:rPr lang="ru-RU" i="1" dirty="0" err="1"/>
              <a:t>увидЕл</a:t>
            </a:r>
            <a:r>
              <a:rPr lang="ru-RU" i="1" dirty="0"/>
              <a:t>; </a:t>
            </a:r>
            <a:r>
              <a:rPr lang="ru-RU" i="1" dirty="0" err="1"/>
              <a:t>кле</a:t>
            </a:r>
            <a:r>
              <a:rPr lang="ru-RU" i="1" dirty="0"/>
              <a:t>..</a:t>
            </a:r>
            <a:r>
              <a:rPr lang="ru-RU" i="1" dirty="0" err="1"/>
              <a:t>вший</a:t>
            </a:r>
            <a:r>
              <a:rPr lang="ru-RU" i="1" dirty="0"/>
              <a:t> – </a:t>
            </a:r>
            <a:r>
              <a:rPr lang="ru-RU" i="1" dirty="0" err="1"/>
              <a:t>клеИть</a:t>
            </a:r>
            <a:r>
              <a:rPr lang="ru-RU" i="1" dirty="0"/>
              <a:t> – </a:t>
            </a:r>
            <a:r>
              <a:rPr lang="ru-RU" i="1" dirty="0" err="1"/>
              <a:t>клеИвший</a:t>
            </a:r>
            <a:r>
              <a:rPr lang="ru-RU" i="1" dirty="0"/>
              <a:t>; </a:t>
            </a:r>
            <a:r>
              <a:rPr lang="ru-RU" i="1" dirty="0" err="1"/>
              <a:t>скле</a:t>
            </a:r>
            <a:r>
              <a:rPr lang="ru-RU" i="1" dirty="0"/>
              <a:t>..</a:t>
            </a:r>
            <a:r>
              <a:rPr lang="ru-RU" i="1" dirty="0" err="1"/>
              <a:t>нный</a:t>
            </a:r>
            <a:r>
              <a:rPr lang="ru-RU" i="1" dirty="0"/>
              <a:t> – </a:t>
            </a:r>
            <a:r>
              <a:rPr lang="ru-RU" i="1" dirty="0" err="1"/>
              <a:t>склеИть</a:t>
            </a:r>
            <a:r>
              <a:rPr lang="ru-RU" i="1" dirty="0"/>
              <a:t> – </a:t>
            </a:r>
            <a:r>
              <a:rPr lang="ru-RU" i="1" dirty="0" err="1"/>
              <a:t>склеЕнный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5850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Задание 15. Тема «Правописание -Н- и -НН- в различных частях речи»</a:t>
            </a:r>
            <a:endParaRPr lang="ru-RU" dirty="0"/>
          </a:p>
          <a:p>
            <a:r>
              <a:rPr lang="ru-RU" dirty="0"/>
              <a:t>Определяя количество букв Н в словах, следует обращать внимание на часть речи, так как для каждой части речи в </a:t>
            </a:r>
            <a:r>
              <a:rPr lang="ru-RU" u="sng" dirty="0">
                <a:hlinkClick r:id="rId2"/>
              </a:rPr>
              <a:t>русском языке</a:t>
            </a:r>
            <a:r>
              <a:rPr lang="ru-RU" dirty="0"/>
              <a:t> существует отдельное правило.</a:t>
            </a:r>
          </a:p>
          <a:p>
            <a:r>
              <a:rPr lang="ru-RU" dirty="0"/>
              <a:t>Так, Н-НН в </a:t>
            </a:r>
            <a:r>
              <a:rPr lang="ru-RU" b="1" dirty="0"/>
              <a:t>отыменных прилагательных</a:t>
            </a:r>
            <a:r>
              <a:rPr lang="ru-RU" dirty="0"/>
              <a:t> зависит от суффикса (Н)-Н-, -ЕНН-, -ОНН-, -ИН-, -АН-, -ЯН-.</a:t>
            </a:r>
          </a:p>
          <a:p>
            <a:r>
              <a:rPr lang="ru-RU" dirty="0"/>
              <a:t>Н-НН в </a:t>
            </a:r>
            <a:r>
              <a:rPr lang="ru-RU" b="1" dirty="0"/>
              <a:t>причастиях и отглагольных прилагательных</a:t>
            </a:r>
            <a:r>
              <a:rPr lang="ru-RU" dirty="0"/>
              <a:t> – от вида глагола и наличия зависимых слов.</a:t>
            </a:r>
          </a:p>
          <a:p>
            <a:r>
              <a:rPr lang="ru-RU" dirty="0"/>
              <a:t>Н-НН в </a:t>
            </a:r>
            <a:r>
              <a:rPr lang="ru-RU" b="1" dirty="0"/>
              <a:t>существительных и наречиях</a:t>
            </a:r>
            <a:r>
              <a:rPr lang="ru-RU" dirty="0"/>
              <a:t> – от слов, от которых образованы существительные и наречия: </a:t>
            </a:r>
            <a:r>
              <a:rPr lang="ru-RU" i="1" dirty="0"/>
              <a:t>современный – современность, медленный – медленно, путаный – путано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793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Задание 21. Тема «Пунктуационный анализ текста»</a:t>
            </a:r>
            <a:endParaRPr lang="ru-RU" dirty="0"/>
          </a:p>
          <a:p>
            <a:r>
              <a:rPr lang="ru-RU" dirty="0"/>
              <a:t>Задание ориентировано на умение объяснять постановку знаков препинания в предложении и находить соответствие с одним и тем же правилом пунктуации. Однако бывает, что выпускники плохо анализируют структуру предложения, порой не могут различать виды сложных предложений, не знают и не понимают, чем может быть осложнено простое предложение.</a:t>
            </a:r>
          </a:p>
          <a:p>
            <a:r>
              <a:rPr lang="ru-RU" dirty="0"/>
              <a:t>Обратите внимание: если в одном предложении несколько знаков препинания, то его можно сгруппировать с несколькими предложениями.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2234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Пример 1. </a:t>
            </a:r>
            <a:r>
              <a:rPr lang="ru-RU" i="1" dirty="0"/>
              <a:t>Замечательный ученый и путешественник П.К. Козлов исследовал Тибет, Центральную Азию. 2. Путешествия В.Л. Комарова, крупнейшего ботаника и географа, завершились созданием знаменитых научных трудов по флоре Маньчжурии, Монголии, Камчатки. 3. Н.М. </a:t>
            </a:r>
            <a:r>
              <a:rPr lang="ru-RU" i="1" dirty="0" err="1"/>
              <a:t>Книтович</a:t>
            </a:r>
            <a:r>
              <a:rPr lang="ru-RU" i="1" dirty="0"/>
              <a:t> изучал моря Европейской части России, в результате он написал превосходные книги по гидрологии морей и ихтиологии. 4. Ю.М. Шокальский, выдающийся географ и картограф, создал труд «Океанография», не потерявший своего научного значения до настоящего времени</a:t>
            </a:r>
            <a:r>
              <a:rPr lang="ru-RU" dirty="0"/>
              <a:t>.</a:t>
            </a:r>
          </a:p>
          <a:p>
            <a:r>
              <a:rPr lang="ru-RU" dirty="0"/>
              <a:t>Ответ для этого текста предполагается альтернативный: 12 (однородные члены) или 24 (обособленные приложения).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53612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147</TotalTime>
  <Words>405</Words>
  <Application>Microsoft Office PowerPoint</Application>
  <PresentationFormat>Произвольный</PresentationFormat>
  <Paragraphs>37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Ион</vt:lpstr>
      <vt:lpstr>Самые «коварные» моменты на ЕГЭ по русскому языку: как не повторять ошибки.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Пользователь</cp:lastModifiedBy>
  <cp:revision>11</cp:revision>
  <dcterms:created xsi:type="dcterms:W3CDTF">2022-05-28T17:18:30Z</dcterms:created>
  <dcterms:modified xsi:type="dcterms:W3CDTF">2022-08-23T03:02:48Z</dcterms:modified>
</cp:coreProperties>
</file>